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21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2903BCF4-442C-4CEF-8223-BA9FAC1176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6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5715000"/>
            <a:ext cx="2133600" cy="990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903BCF4-442C-4CEF-8223-BA9FAC1176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4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471735"/>
              </p:ext>
            </p:extLst>
          </p:nvPr>
        </p:nvGraphicFramePr>
        <p:xfrm>
          <a:off x="68836" y="755732"/>
          <a:ext cx="9008676" cy="1674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3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6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0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7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4675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</a:rPr>
                        <a:t>…Address Situations &amp; Issues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</a:rPr>
                        <a:t>…Clarify Phenomena &amp; Events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59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000" b="1" dirty="0"/>
                        <a:t>Decision Making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800" i="1" dirty="0"/>
                        <a:t>Select from among seemingly equal alternatives</a:t>
                      </a:r>
                      <a:endParaRPr lang="en-US" sz="800" b="1" i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000" b="1" dirty="0"/>
                        <a:t>Situational Problem Solving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800" i="1" dirty="0"/>
                        <a:t>Accomplish a goal for which obstacles exist</a:t>
                      </a:r>
                      <a:endParaRPr lang="en-US" sz="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000" b="1" dirty="0"/>
                        <a:t>Invention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800" i="1" dirty="0"/>
                        <a:t>Develop a new product/process that fulfills a perceived need</a:t>
                      </a:r>
                      <a:endParaRPr lang="en-US" sz="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000" b="1" dirty="0"/>
                        <a:t>Experimental Inquiry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800" i="1" dirty="0"/>
                        <a:t>Offer and test explanations for what is observed</a:t>
                      </a:r>
                      <a:endParaRPr lang="en-US" sz="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000" b="1" dirty="0"/>
                        <a:t>Investigation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700" b="1" i="1" dirty="0"/>
                        <a:t>Historical-Projective-Definitional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800" i="1" dirty="0"/>
                        <a:t>Resolve confusions related to concepts or events</a:t>
                      </a:r>
                      <a:endParaRPr lang="en-US" sz="8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000" b="1" dirty="0"/>
                        <a:t>Systems Analysis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800" i="1" dirty="0"/>
                        <a:t>Explain parts of a system and how changing one part influences others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324">
                <a:tc>
                  <a:txBody>
                    <a:bodyPr/>
                    <a:lstStyle/>
                    <a:p>
                      <a:pPr marL="58738" indent="-58738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Select the best alternative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Generate criteria to select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baseline="0" dirty="0"/>
                        <a:t> W</a:t>
                      </a:r>
                      <a:r>
                        <a:rPr lang="en-US" sz="800" dirty="0"/>
                        <a:t>hat is the best way</a:t>
                      </a:r>
                    </a:p>
                    <a:p>
                      <a:pPr marL="58738" indent="-58738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Which has the most</a:t>
                      </a:r>
                      <a:r>
                        <a:rPr lang="en-US" sz="800" baseline="0" dirty="0"/>
                        <a:t> </a:t>
                      </a:r>
                      <a:r>
                        <a:rPr lang="en-US" sz="800" dirty="0"/>
                        <a:t>suitable</a:t>
                      </a: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Figure out a way to</a:t>
                      </a:r>
                    </a:p>
                    <a:p>
                      <a:pPr marL="57150" indent="-57150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Given the conditions/obstacles, how will you reach your goal </a:t>
                      </a:r>
                    </a:p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Create a new way to</a:t>
                      </a:r>
                    </a:p>
                    <a:p>
                      <a:pPr marL="57150" indent="-57150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Devise something that will</a:t>
                      </a:r>
                    </a:p>
                    <a:p>
                      <a:pPr marL="57150" indent="-57150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Change the way</a:t>
                      </a:r>
                    </a:p>
                    <a:p>
                      <a:pPr marL="57150" indent="-57150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Improve this situation with a new</a:t>
                      </a:r>
                    </a:p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/>
                        <a:buChar char="•"/>
                      </a:pPr>
                      <a:r>
                        <a:rPr lang="en-US" sz="800" dirty="0"/>
                        <a:t>If…..then…</a:t>
                      </a:r>
                    </a:p>
                    <a:p>
                      <a:pPr marL="114300" indent="-114300">
                        <a:buFont typeface="Arial"/>
                        <a:buChar char="•"/>
                      </a:pPr>
                      <a:r>
                        <a:rPr lang="en-US" sz="800" dirty="0"/>
                        <a:t>What can be predicted</a:t>
                      </a:r>
                    </a:p>
                    <a:p>
                      <a:pPr marL="114300" indent="-114300">
                        <a:buFont typeface="Arial"/>
                        <a:buChar char="•"/>
                      </a:pPr>
                      <a:r>
                        <a:rPr lang="en-US" sz="800" dirty="0"/>
                        <a:t>What would happen if</a:t>
                      </a:r>
                    </a:p>
                    <a:p>
                      <a:pPr marL="114300" indent="-114300">
                        <a:buFont typeface="Arial"/>
                        <a:buChar char="•"/>
                      </a:pPr>
                      <a:r>
                        <a:rPr lang="en-US" sz="800" dirty="0"/>
                        <a:t>How would you determine if</a:t>
                      </a:r>
                    </a:p>
                    <a:p>
                      <a:pPr marL="114300" indent="-114300">
                        <a:buFont typeface="Arial"/>
                        <a:buChar char="•"/>
                      </a:pPr>
                      <a:r>
                        <a:rPr lang="en-US" sz="800" dirty="0"/>
                        <a:t>How can this be explained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5563" indent="-55563">
                        <a:buFont typeface="Arial" pitchFamily="34" charset="0"/>
                        <a:buChar char="•"/>
                        <a:tabLst>
                          <a:tab pos="55563" algn="l"/>
                        </a:tabLst>
                      </a:pPr>
                      <a:r>
                        <a:rPr lang="en-US" sz="800" dirty="0"/>
                        <a:t>What actually happened when</a:t>
                      </a:r>
                    </a:p>
                    <a:p>
                      <a:pPr marL="55563" indent="-55563">
                        <a:buFont typeface="Arial" pitchFamily="34" charset="0"/>
                        <a:buChar char="•"/>
                        <a:tabLst>
                          <a:tab pos="55563" algn="l"/>
                        </a:tabLst>
                      </a:pPr>
                      <a:r>
                        <a:rPr lang="en-US" sz="800" dirty="0"/>
                        <a:t> What would have happened if</a:t>
                      </a:r>
                    </a:p>
                    <a:p>
                      <a:pPr marL="55563" indent="-55563">
                        <a:buFont typeface="Arial" pitchFamily="34" charset="0"/>
                        <a:buChar char="•"/>
                        <a:tabLst>
                          <a:tab pos="55563" algn="l"/>
                        </a:tabLst>
                      </a:pPr>
                      <a:r>
                        <a:rPr lang="en-US" sz="800" dirty="0"/>
                        <a:t> Resolve the confusion about</a:t>
                      </a:r>
                    </a:p>
                    <a:p>
                      <a:pPr marL="55563" indent="-55563">
                        <a:buFont typeface="Arial" pitchFamily="34" charset="0"/>
                        <a:buChar char="•"/>
                        <a:tabLst>
                          <a:tab pos="55563" algn="l"/>
                        </a:tabLst>
                      </a:pPr>
                      <a:r>
                        <a:rPr lang="en-US" sz="800" dirty="0"/>
                        <a:t> What will happen if</a:t>
                      </a:r>
                    </a:p>
                    <a:p>
                      <a:pPr marL="55563" indent="-55563">
                        <a:buFont typeface="Arial" pitchFamily="34" charset="0"/>
                        <a:buChar char="•"/>
                        <a:tabLst>
                          <a:tab pos="55563" algn="l"/>
                        </a:tabLst>
                      </a:pPr>
                      <a:r>
                        <a:rPr lang="en-US" sz="800" dirty="0"/>
                        <a:t> Construct a definition of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>
                        <a:buFont typeface="Arial"/>
                        <a:buChar char="•"/>
                      </a:pPr>
                      <a:r>
                        <a:rPr lang="en-US" sz="800" dirty="0"/>
                        <a:t>Explain purpose of system</a:t>
                      </a:r>
                    </a:p>
                    <a:p>
                      <a:pPr marL="57150" indent="-57150">
                        <a:buFont typeface="Arial"/>
                        <a:buChar char="•"/>
                      </a:pPr>
                      <a:r>
                        <a:rPr lang="en-US" sz="800" dirty="0"/>
                        <a:t>Describe how parts affect each other</a:t>
                      </a:r>
                    </a:p>
                    <a:p>
                      <a:pPr marL="57150" indent="-57150">
                        <a:buFont typeface="Arial"/>
                        <a:buChar char="•"/>
                      </a:pPr>
                      <a:r>
                        <a:rPr lang="en-US" sz="800" dirty="0"/>
                        <a:t>What would happen if this</a:t>
                      </a:r>
                      <a:r>
                        <a:rPr lang="en-US" sz="800" baseline="0" dirty="0"/>
                        <a:t> </a:t>
                      </a:r>
                      <a:r>
                        <a:rPr lang="en-US" sz="800" dirty="0"/>
                        <a:t>part changes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904365"/>
              </p:ext>
            </p:extLst>
          </p:nvPr>
        </p:nvGraphicFramePr>
        <p:xfrm>
          <a:off x="68838" y="2728095"/>
          <a:ext cx="9008675" cy="1969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8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51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146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223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62563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…Similarities &amp; Differences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</a:rPr>
                        <a:t>…Arguments &amp; Assertions</a:t>
                      </a:r>
                      <a:endParaRPr lang="en-US" sz="11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0000"/>
                          </a:solidFill>
                        </a:rPr>
                        <a:t>…Logical Inferences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56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Comparing</a:t>
                      </a:r>
                    </a:p>
                    <a:p>
                      <a:pPr algn="ctr"/>
                      <a:r>
                        <a:rPr lang="en-US" sz="800" i="1" dirty="0"/>
                        <a:t>Identify similarities &amp; differences among items</a:t>
                      </a:r>
                      <a:r>
                        <a:rPr lang="en-US" sz="800" i="1" baseline="0" dirty="0"/>
                        <a:t> and ideas</a:t>
                      </a:r>
                      <a:endParaRPr lang="en-US" sz="800" b="1" i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Classifying</a:t>
                      </a:r>
                    </a:p>
                    <a:p>
                      <a:pPr algn="ctr"/>
                      <a:r>
                        <a:rPr lang="en-US" sz="800" i="1" dirty="0"/>
                        <a:t>Group items according to similarities</a:t>
                      </a:r>
                      <a:endParaRPr lang="en-US" sz="8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Analogical Thinking</a:t>
                      </a:r>
                    </a:p>
                    <a:p>
                      <a:pPr algn="ctr"/>
                      <a:r>
                        <a:rPr lang="en-US" sz="800" i="1" dirty="0"/>
                        <a:t>Show similar relationships for items across domains</a:t>
                      </a:r>
                      <a:endParaRPr lang="en-US" sz="8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Analyzing Perspectives</a:t>
                      </a:r>
                    </a:p>
                    <a:p>
                      <a:pPr algn="ctr"/>
                      <a:r>
                        <a:rPr lang="en-US" sz="800" i="1" dirty="0"/>
                        <a:t>Identify reasons</a:t>
                      </a:r>
                      <a:r>
                        <a:rPr lang="en-US" sz="800" i="1" baseline="0" dirty="0"/>
                        <a:t> &amp; </a:t>
                      </a:r>
                      <a:r>
                        <a:rPr lang="en-US" sz="800" i="1" dirty="0"/>
                        <a:t>l</a:t>
                      </a:r>
                      <a:r>
                        <a:rPr lang="en-US" sz="800" i="1" baseline="0" dirty="0"/>
                        <a:t>o</a:t>
                      </a:r>
                      <a:r>
                        <a:rPr lang="en-US" sz="800" i="1" dirty="0"/>
                        <a:t>gic for perspectives on an issue</a:t>
                      </a:r>
                      <a:endParaRPr lang="en-US" sz="8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Constructing Suppor</a:t>
                      </a:r>
                      <a:r>
                        <a:rPr lang="en-US" sz="900" b="1" dirty="0"/>
                        <a:t>t</a:t>
                      </a:r>
                    </a:p>
                    <a:p>
                      <a:pPr algn="ctr"/>
                      <a:r>
                        <a:rPr lang="en-US" sz="800" i="1" dirty="0"/>
                        <a:t>Build support for assertions or opinions</a:t>
                      </a:r>
                      <a:endParaRPr lang="en-US" sz="8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Analyzing Errors in Reasoning</a:t>
                      </a:r>
                    </a:p>
                    <a:p>
                      <a:pPr algn="ctr"/>
                      <a:r>
                        <a:rPr lang="en-US" sz="800" i="1" dirty="0"/>
                        <a:t>Identify logical or factual errors</a:t>
                      </a:r>
                      <a:endParaRPr lang="en-US" sz="8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Deductive</a:t>
                      </a:r>
                    </a:p>
                    <a:p>
                      <a:pPr algn="ctr"/>
                      <a:r>
                        <a:rPr lang="en-US" sz="1000" b="1" dirty="0"/>
                        <a:t>Reasoning</a:t>
                      </a:r>
                    </a:p>
                    <a:p>
                      <a:pPr algn="ctr"/>
                      <a:r>
                        <a:rPr lang="en-US" sz="800" i="1" dirty="0"/>
                        <a:t>Draw conclusions; </a:t>
                      </a:r>
                      <a:r>
                        <a:rPr lang="en-US" sz="800" i="1" baseline="0" dirty="0"/>
                        <a:t>Apply rules;</a:t>
                      </a:r>
                      <a:endParaRPr lang="en-US" sz="800" i="1" dirty="0"/>
                    </a:p>
                    <a:p>
                      <a:pPr algn="ctr"/>
                      <a:r>
                        <a:rPr lang="en-US" sz="800" i="1" dirty="0"/>
                        <a:t>Apply</a:t>
                      </a:r>
                      <a:r>
                        <a:rPr lang="en-US" sz="800" i="1" baseline="0" dirty="0"/>
                        <a:t> general statements to specifics;  </a:t>
                      </a:r>
                      <a:endParaRPr lang="en-US" sz="8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Inductive</a:t>
                      </a:r>
                    </a:p>
                    <a:p>
                      <a:pPr algn="ctr"/>
                      <a:r>
                        <a:rPr lang="en-US" sz="1000" b="1" dirty="0"/>
                        <a:t>Reasoning</a:t>
                      </a:r>
                    </a:p>
                    <a:p>
                      <a:pPr algn="ctr"/>
                      <a:r>
                        <a:rPr lang="en-US" sz="800" b="0" i="1" dirty="0"/>
                        <a:t>Draw</a:t>
                      </a:r>
                      <a:r>
                        <a:rPr lang="en-US" sz="800" b="0" i="1" baseline="0" dirty="0"/>
                        <a:t> general conclusions from multiple specifics</a:t>
                      </a:r>
                      <a:endParaRPr lang="en-US" sz="800" b="0" i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63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Compare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Contrast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Differentiate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Discriminate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Distinguish</a:t>
                      </a:r>
                      <a:endParaRPr lang="en-US" sz="8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8738" indent="-58738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Sort</a:t>
                      </a:r>
                    </a:p>
                    <a:p>
                      <a:pPr marL="58738" indent="-58738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Categorize</a:t>
                      </a:r>
                    </a:p>
                    <a:p>
                      <a:pPr marL="58738" indent="-58738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Organize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8738" marR="0" lvl="0" indent="-587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Create an analogy for</a:t>
                      </a:r>
                    </a:p>
                    <a:p>
                      <a:pPr marL="58738" marR="0" lvl="0" indent="-587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 is to __  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__ is to __</a:t>
                      </a:r>
                    </a:p>
                    <a:p>
                      <a:pPr marL="58738" marR="0" lvl="0" indent="-587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Show the same pattern in both 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325" indent="-60325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Clarify the reasons</a:t>
                      </a:r>
                    </a:p>
                    <a:p>
                      <a:pPr marL="60325" indent="-60325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Identify the logic behind</a:t>
                      </a:r>
                    </a:p>
                    <a:p>
                      <a:pPr marL="60325" indent="-60325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Find</a:t>
                      </a:r>
                      <a:r>
                        <a:rPr lang="en-US" sz="800" baseline="0" dirty="0"/>
                        <a:t> out why someone m</a:t>
                      </a:r>
                      <a:r>
                        <a:rPr lang="en-US" sz="800" dirty="0"/>
                        <a:t>ight think</a:t>
                      </a:r>
                      <a:endParaRPr lang="en-US" sz="8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Take a position 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Defend your </a:t>
                      </a:r>
                    </a:p>
                    <a:p>
                      <a:r>
                        <a:rPr lang="en-US" sz="800" dirty="0"/>
                        <a:t>   position 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Explain your</a:t>
                      </a:r>
                      <a:r>
                        <a:rPr lang="en-US" sz="800" baseline="0" dirty="0"/>
                        <a:t>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800" baseline="0" dirty="0"/>
                        <a:t>  r</a:t>
                      </a:r>
                      <a:r>
                        <a:rPr lang="en-US" sz="800" dirty="0"/>
                        <a:t>easons</a:t>
                      </a:r>
                      <a:r>
                        <a:rPr lang="en-US" sz="800" baseline="0" dirty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baseline="0" dirty="0"/>
                        <a:t> Offer arguments</a:t>
                      </a: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5563" indent="-55563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Question the validity of</a:t>
                      </a:r>
                    </a:p>
                    <a:p>
                      <a:pPr marL="55563" indent="-55563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Listen to insure</a:t>
                      </a:r>
                    </a:p>
                    <a:p>
                      <a:pPr marL="55563" indent="-55563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Assess</a:t>
                      </a:r>
                    </a:p>
                    <a:p>
                      <a:pPr marL="55563" indent="-55563">
                        <a:buFont typeface="Arial" pitchFamily="34" charset="0"/>
                        <a:buChar char="•"/>
                      </a:pPr>
                      <a:r>
                        <a:rPr lang="en-US" sz="800" baseline="0" dirty="0">
                          <a:ln>
                            <a:noFill/>
                          </a:ln>
                        </a:rPr>
                        <a:t>Expose fallacies in</a:t>
                      </a:r>
                      <a:endParaRPr lang="en-US" sz="8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-55563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Carry out/apply the rules of a mental or physical procedure</a:t>
                      </a:r>
                    </a:p>
                    <a:p>
                      <a:pPr marL="55563" indent="-55563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Predict what will happen</a:t>
                      </a:r>
                    </a:p>
                    <a:p>
                      <a:pPr marL="55563" indent="-55563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Complete: If…then</a:t>
                      </a:r>
                    </a:p>
                    <a:p>
                      <a:pPr marL="55563" indent="-55563"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Because this is A, what</a:t>
                      </a:r>
                      <a:r>
                        <a:rPr lang="en-US" sz="800" baseline="0" dirty="0"/>
                        <a:t> do you know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Create a principle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Create a rule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What conclusions </a:t>
                      </a:r>
                    </a:p>
                    <a:p>
                      <a:r>
                        <a:rPr lang="en-US" sz="800" dirty="0"/>
                        <a:t>   can be drawn</a:t>
                      </a:r>
                      <a:endParaRPr lang="en-US" sz="800" dirty="0">
                        <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18613" y="20798"/>
            <a:ext cx="8993891" cy="304800"/>
          </a:xfrm>
        </p:spPr>
        <p:txBody>
          <a:bodyPr/>
          <a:lstStyle/>
          <a:p>
            <a:r>
              <a:rPr lang="en-US" sz="1400" b="1" dirty="0">
                <a:solidFill>
                  <a:srgbClr val="000000"/>
                </a:solidFill>
              </a:rPr>
              <a:t>Taxonomy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</a:p>
          <a:p>
            <a:r>
              <a:rPr lang="en-US" sz="900" dirty="0">
                <a:solidFill>
                  <a:srgbClr val="000000"/>
                </a:solidFill>
              </a:rPr>
              <a:t>Adapted 2018 from:  Dimensions of Learning (Marzano &amp; Pickering); The New Taxonomy of Educational Objectives (Marzano &amp; Kendall)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667510"/>
              </p:ext>
            </p:extLst>
          </p:nvPr>
        </p:nvGraphicFramePr>
        <p:xfrm>
          <a:off x="68836" y="4939016"/>
          <a:ext cx="9008676" cy="734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2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2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2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</a:rPr>
                        <a:t>Symbolizing: </a:t>
                      </a:r>
                      <a:r>
                        <a:rPr lang="en-US" sz="800" b="0" i="1" dirty="0">
                          <a:solidFill>
                            <a:srgbClr val="000000"/>
                          </a:solidFill>
                        </a:rPr>
                        <a:t>Construct symbolic representations of information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</a:rPr>
                        <a:t>Integrating: </a:t>
                      </a:r>
                      <a:r>
                        <a:rPr lang="en-US" sz="800" b="0" i="1" dirty="0">
                          <a:solidFill>
                            <a:srgbClr val="000000"/>
                          </a:solidFill>
                        </a:rPr>
                        <a:t>Identify basic elements/structure of knowledge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35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 Symbolize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 Represent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 Draw/Illustrate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 Show the organizational patterns</a:t>
                      </a:r>
                      <a:r>
                        <a:rPr lang="en-US" sz="800" baseline="0" dirty="0"/>
                        <a:t> in</a:t>
                      </a:r>
                      <a:endParaRPr lang="en-US" sz="80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 Diagram to highlight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 Chart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 Describe how or why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 Identify the key parts of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 Trace the development</a:t>
                      </a:r>
                      <a:r>
                        <a:rPr lang="en-US" sz="800" baseline="0" dirty="0"/>
                        <a:t> of ideas in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 Describe in your own words the effects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 Explain ways in which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800" dirty="0"/>
                        <a:t>  Paraphrase, Summarize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310101"/>
              </p:ext>
            </p:extLst>
          </p:nvPr>
        </p:nvGraphicFramePr>
        <p:xfrm>
          <a:off x="80772" y="6004849"/>
          <a:ext cx="8996741" cy="716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7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6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4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5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0000"/>
                          </a:solidFill>
                        </a:rPr>
                        <a:t>Recognizing: </a:t>
                      </a:r>
                      <a:r>
                        <a:rPr lang="en-US" sz="800" b="0" i="1" dirty="0">
                          <a:solidFill>
                            <a:srgbClr val="000000"/>
                          </a:solidFill>
                        </a:rPr>
                        <a:t>Identify information related</a:t>
                      </a:r>
                      <a:r>
                        <a:rPr lang="en-US" sz="800" b="0" i="1" baseline="0" dirty="0">
                          <a:solidFill>
                            <a:srgbClr val="000000"/>
                          </a:solidFill>
                        </a:rPr>
                        <a:t> to t</a:t>
                      </a:r>
                      <a:r>
                        <a:rPr lang="en-US" sz="800" b="0" i="1" dirty="0">
                          <a:solidFill>
                            <a:srgbClr val="000000"/>
                          </a:solidFill>
                        </a:rPr>
                        <a:t>argeted knowledge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Recalling: </a:t>
                      </a:r>
                      <a:r>
                        <a:rPr kumimoji="0" lang="en-US" sz="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Produce information related to targeted knowle</a:t>
                      </a:r>
                      <a:r>
                        <a:rPr kumimoji="0" lang="en-US" sz="9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dge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pPr marL="111125" indent="-111125">
                        <a:buFont typeface="Arial"/>
                        <a:buChar char="•"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</a:rPr>
                        <a:t>Select</a:t>
                      </a:r>
                    </a:p>
                    <a:p>
                      <a:pPr marL="111125" indent="-111125">
                        <a:buFont typeface="Arial"/>
                        <a:buChar char="•"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</a:rPr>
                        <a:t>True,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</a:rPr>
                        <a:t> False</a:t>
                      </a:r>
                    </a:p>
                    <a:p>
                      <a:pPr marL="111125" indent="-111125">
                        <a:buFont typeface="Arial"/>
                        <a:buChar char="•"/>
                      </a:pPr>
                      <a:r>
                        <a:rPr lang="en-US" sz="800" baseline="0" dirty="0">
                          <a:solidFill>
                            <a:srgbClr val="000000"/>
                          </a:solidFill>
                        </a:rPr>
                        <a:t>Match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/>
                        <a:buChar char="•"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</a:rPr>
                        <a:t>Identify</a:t>
                      </a:r>
                    </a:p>
                    <a:p>
                      <a:pPr marL="111125" indent="-111125">
                        <a:buFont typeface="Arial"/>
                        <a:buChar char="•"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</a:rPr>
                        <a:t>Point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</a:rPr>
                        <a:t> to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/>
                        <a:buChar char="•"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</a:rPr>
                        <a:t>State</a:t>
                      </a:r>
                    </a:p>
                    <a:p>
                      <a:pPr marL="111125" indent="-111125">
                        <a:buFont typeface="Arial"/>
                        <a:buChar char="•"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</a:rPr>
                        <a:t>Describe</a:t>
                      </a:r>
                    </a:p>
                    <a:p>
                      <a:pPr marL="111125" indent="-111125">
                        <a:buFont typeface="Arial"/>
                        <a:buChar char="•"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</a:rPr>
                        <a:t>Explain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</a:rPr>
                        <a:t> the major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/>
                        <a:buChar char="•"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</a:rPr>
                        <a:t>Who,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</a:rPr>
                        <a:t> what, when where</a:t>
                      </a:r>
                    </a:p>
                    <a:p>
                      <a:pPr marL="111125" indent="-111125">
                        <a:buFont typeface="Arial"/>
                        <a:buChar char="•"/>
                      </a:pPr>
                      <a:r>
                        <a:rPr lang="en-US" sz="800" baseline="0" dirty="0">
                          <a:solidFill>
                            <a:srgbClr val="000000"/>
                          </a:solidFill>
                        </a:rPr>
                        <a:t>How, why</a:t>
                      </a:r>
                    </a:p>
                    <a:p>
                      <a:pPr marL="111125" indent="-111125">
                        <a:buFont typeface="Arial"/>
                        <a:buChar char="•"/>
                      </a:pPr>
                      <a:r>
                        <a:rPr lang="en-US" sz="800" baseline="0" dirty="0">
                          <a:solidFill>
                            <a:srgbClr val="000000"/>
                          </a:solidFill>
                        </a:rPr>
                        <a:t>List, name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50037" y="527783"/>
            <a:ext cx="4971079" cy="246221"/>
          </a:xfrm>
          <a:prstGeom prst="rect">
            <a:avLst/>
          </a:prstGeom>
          <a:solidFill>
            <a:srgbClr val="E6B9B8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</a:rPr>
              <a:t>USING KNOWLEDGE: Generating &amp; Testing Hypotheses to…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50038" y="2509078"/>
            <a:ext cx="4971079" cy="2462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</a:rPr>
              <a:t>ANALYZING KNOWLEDGE: Examining &amp; Generating….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50038" y="4723471"/>
            <a:ext cx="4971079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</a:rPr>
              <a:t>COMPREHENDING KNOWLEDGE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50038" y="5787416"/>
            <a:ext cx="4971078" cy="2462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</a:rPr>
              <a:t>RETRIEVING KNOWLEDGE</a:t>
            </a:r>
          </a:p>
        </p:txBody>
      </p:sp>
    </p:spTree>
    <p:extLst>
      <p:ext uri="{BB962C8B-B14F-4D97-AF65-F5344CB8AC3E}">
        <p14:creationId xmlns:p14="http://schemas.microsoft.com/office/powerpoint/2010/main" val="2070895209"/>
      </p:ext>
    </p:extLst>
  </p:cSld>
  <p:clrMapOvr>
    <a:masterClrMapping/>
  </p:clrMapOvr>
</p:sld>
</file>

<file path=ppt/theme/theme1.xml><?xml version="1.0" encoding="utf-8"?>
<a:theme xmlns:a="http://schemas.openxmlformats.org/drawingml/2006/main" name="2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556</Words>
  <Application>Microsoft Macintosh PowerPoint</Application>
  <PresentationFormat>On-screen Show (4:3)</PresentationFormat>
  <Paragraphs>125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26_Office Theme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Bea McGarvey</dc:creator>
  <cp:lastModifiedBy>Linda Laughlin</cp:lastModifiedBy>
  <cp:revision>2</cp:revision>
  <dcterms:created xsi:type="dcterms:W3CDTF">2018-02-20T18:52:03Z</dcterms:created>
  <dcterms:modified xsi:type="dcterms:W3CDTF">2018-02-26T01:07:14Z</dcterms:modified>
</cp:coreProperties>
</file>